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65239effbf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65239effbf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65239effbf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65239effbf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65239effbf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65239effbf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65239effbf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65239effbf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65239effbf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65239effb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65239effbf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65239effbf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ad20f335a2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ad20f335a2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ad20f335a2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ad20f335a2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ad20f335a2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ad20f335a2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ad20f335a2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ad20f335a2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65239effbf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65239effbf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65239effbf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65239effbf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65239effbf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65239effbf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65239effbf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65239effbf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65239effbf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65239effbf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2.png"/><Relationship Id="rId5" Type="http://schemas.openxmlformats.org/officeDocument/2006/relationships/image" Target="../media/image7.png"/><Relationship Id="rId6" Type="http://schemas.openxmlformats.org/officeDocument/2006/relationships/image" Target="../media/image3.png"/><Relationship Id="rId7" Type="http://schemas.openxmlformats.org/officeDocument/2006/relationships/image" Target="../media/image9.png"/><Relationship Id="rId8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youtu.be/7zJxhTfPF9g?t=347" TargetMode="External"/><Relationship Id="rId4" Type="http://schemas.openxmlformats.org/officeDocument/2006/relationships/hyperlink" Target="https://youtu.be/7zJxhTfPF9g?t=347" TargetMode="External"/><Relationship Id="rId5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2.png"/><Relationship Id="rId5" Type="http://schemas.openxmlformats.org/officeDocument/2006/relationships/image" Target="../media/image7.png"/><Relationship Id="rId6" Type="http://schemas.openxmlformats.org/officeDocument/2006/relationships/image" Target="../media/image3.png"/><Relationship Id="rId7" Type="http://schemas.openxmlformats.org/officeDocument/2006/relationships/image" Target="../media/image9.png"/><Relationship Id="rId8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93613" y="180025"/>
            <a:ext cx="2502900" cy="116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Telling the Story of Your Parish</a:t>
            </a:r>
            <a:endParaRPr b="1" sz="3000"/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b="33474" l="33799" r="52197" t="44858"/>
          <a:stretch/>
        </p:blipFill>
        <p:spPr>
          <a:xfrm>
            <a:off x="2678000" y="266025"/>
            <a:ext cx="2326001" cy="202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4">
            <a:alphaModFix/>
          </a:blip>
          <a:srcRect b="41940" l="40056" r="26770" t="13010"/>
          <a:stretch/>
        </p:blipFill>
        <p:spPr>
          <a:xfrm>
            <a:off x="6608125" y="322175"/>
            <a:ext cx="2502902" cy="1911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5">
            <a:alphaModFix/>
          </a:blip>
          <a:srcRect b="21305" l="37423" r="46946" t="37252"/>
          <a:stretch/>
        </p:blipFill>
        <p:spPr>
          <a:xfrm>
            <a:off x="5320275" y="1143300"/>
            <a:ext cx="1158149" cy="1727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 rotWithShape="1">
          <a:blip r:embed="rId6">
            <a:alphaModFix/>
          </a:blip>
          <a:srcRect b="20867" l="30300" r="30445" t="23006"/>
          <a:stretch/>
        </p:blipFill>
        <p:spPr>
          <a:xfrm>
            <a:off x="51050" y="3026300"/>
            <a:ext cx="2588027" cy="208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7">
            <a:alphaModFix/>
          </a:blip>
          <a:srcRect b="19516" l="57417" r="27598" t="64821"/>
          <a:stretch/>
        </p:blipFill>
        <p:spPr>
          <a:xfrm>
            <a:off x="384601" y="1442316"/>
            <a:ext cx="1920927" cy="112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 rotWithShape="1">
          <a:blip r:embed="rId8">
            <a:alphaModFix/>
          </a:blip>
          <a:srcRect b="38659" l="17525" r="34471" t="12960"/>
          <a:stretch/>
        </p:blipFill>
        <p:spPr>
          <a:xfrm>
            <a:off x="5588185" y="3161350"/>
            <a:ext cx="3207813" cy="181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 rotWithShape="1">
          <a:blip r:embed="rId9">
            <a:alphaModFix/>
          </a:blip>
          <a:srcRect b="7975" l="32794" r="56848" t="71770"/>
          <a:stretch/>
        </p:blipFill>
        <p:spPr>
          <a:xfrm>
            <a:off x="3014412" y="2923650"/>
            <a:ext cx="1653176" cy="181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>
            <p:ph idx="1" type="subTitle"/>
          </p:nvPr>
        </p:nvSpPr>
        <p:spPr>
          <a:xfrm>
            <a:off x="4196225" y="1497175"/>
            <a:ext cx="4762500" cy="354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Prominence</a:t>
            </a:r>
            <a:r>
              <a:rPr lang="en">
                <a:solidFill>
                  <a:schemeClr val="dk1"/>
                </a:solidFill>
              </a:rPr>
              <a:t> of </a:t>
            </a:r>
            <a:r>
              <a:rPr b="1" lang="en">
                <a:solidFill>
                  <a:schemeClr val="dk1"/>
                </a:solidFill>
              </a:rPr>
              <a:t>S</a:t>
            </a:r>
            <a:r>
              <a:rPr b="1" lang="en">
                <a:solidFill>
                  <a:schemeClr val="dk1"/>
                </a:solidFill>
              </a:rPr>
              <a:t>erving Others</a:t>
            </a:r>
            <a:endParaRPr b="1">
              <a:solidFill>
                <a:schemeClr val="dk1"/>
              </a:solidFill>
            </a:endParaRPr>
          </a:p>
          <a:p>
            <a:pPr indent="-36639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Best way to engage parishioners</a:t>
            </a:r>
            <a:endParaRPr>
              <a:solidFill>
                <a:schemeClr val="dk1"/>
              </a:solidFill>
            </a:endParaRPr>
          </a:p>
          <a:p>
            <a:pPr indent="-36639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Get them talking</a:t>
            </a:r>
            <a:endParaRPr>
              <a:solidFill>
                <a:schemeClr val="dk1"/>
              </a:solidFill>
            </a:endParaRPr>
          </a:p>
          <a:p>
            <a:pPr indent="-36639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Get them doing</a:t>
            </a:r>
            <a:endParaRPr>
              <a:solidFill>
                <a:schemeClr val="dk1"/>
              </a:solidFill>
            </a:endParaRPr>
          </a:p>
          <a:p>
            <a:pPr indent="-36639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Get them sharing the story through direct service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Be sure to tell the story</a:t>
            </a:r>
            <a:endParaRPr>
              <a:solidFill>
                <a:schemeClr val="dk1"/>
              </a:solidFill>
            </a:endParaRPr>
          </a:p>
          <a:p>
            <a:pPr indent="-36639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Why your parish does it</a:t>
            </a:r>
            <a:endParaRPr>
              <a:solidFill>
                <a:schemeClr val="dk1"/>
              </a:solidFill>
            </a:endParaRPr>
          </a:p>
          <a:p>
            <a:pPr indent="-36639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Why it’s valuable to you/others</a:t>
            </a:r>
            <a:endParaRPr>
              <a:solidFill>
                <a:schemeClr val="dk1"/>
              </a:solidFill>
            </a:endParaRPr>
          </a:p>
          <a:p>
            <a:pPr indent="-36639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Always think about the why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24" name="Google Shape;124;p22"/>
          <p:cNvPicPr preferRelativeResize="0"/>
          <p:nvPr/>
        </p:nvPicPr>
        <p:blipFill rotWithShape="1">
          <a:blip r:embed="rId3">
            <a:alphaModFix/>
          </a:blip>
          <a:srcRect b="7584" l="28897" r="25652" t="6615"/>
          <a:stretch/>
        </p:blipFill>
        <p:spPr>
          <a:xfrm>
            <a:off x="84350" y="85975"/>
            <a:ext cx="3743898" cy="3975624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2"/>
          <p:cNvSpPr txBox="1"/>
          <p:nvPr/>
        </p:nvSpPr>
        <p:spPr>
          <a:xfrm>
            <a:off x="5077475" y="24817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</a:rPr>
              <a:t>Christ King</a:t>
            </a:r>
            <a:endParaRPr b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/>
          <p:nvPr>
            <p:ph idx="1" type="subTitle"/>
          </p:nvPr>
        </p:nvSpPr>
        <p:spPr>
          <a:xfrm>
            <a:off x="311700" y="1667450"/>
            <a:ext cx="4926000" cy="34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he Beauty of Your Parish</a:t>
            </a:r>
            <a:endParaRPr>
              <a:solidFill>
                <a:schemeClr val="dk1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>
                <a:solidFill>
                  <a:schemeClr val="dk1"/>
                </a:solidFill>
              </a:rPr>
              <a:t>Pics of course</a:t>
            </a:r>
            <a:endParaRPr>
              <a:solidFill>
                <a:schemeClr val="dk1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>
                <a:solidFill>
                  <a:schemeClr val="dk1"/>
                </a:solidFill>
              </a:rPr>
              <a:t>But a story too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>
                <a:solidFill>
                  <a:schemeClr val="dk1"/>
                </a:solidFill>
              </a:rPr>
              <a:t>Don’t let it pass before someone else knows about it.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31" name="Google Shape;131;p23"/>
          <p:cNvPicPr preferRelativeResize="0"/>
          <p:nvPr/>
        </p:nvPicPr>
        <p:blipFill rotWithShape="1">
          <a:blip r:embed="rId3">
            <a:alphaModFix/>
          </a:blip>
          <a:srcRect b="0" l="30303" r="30846" t="6994"/>
          <a:stretch/>
        </p:blipFill>
        <p:spPr>
          <a:xfrm>
            <a:off x="5345401" y="66525"/>
            <a:ext cx="3736428" cy="503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3"/>
          <p:cNvSpPr txBox="1"/>
          <p:nvPr/>
        </p:nvSpPr>
        <p:spPr>
          <a:xfrm>
            <a:off x="1274700" y="43797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</a:rPr>
              <a:t>St. Gabriel</a:t>
            </a:r>
            <a:endParaRPr b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 txBox="1"/>
          <p:nvPr>
            <p:ph idx="1" type="subTitle"/>
          </p:nvPr>
        </p:nvSpPr>
        <p:spPr>
          <a:xfrm>
            <a:off x="311700" y="1438750"/>
            <a:ext cx="5344500" cy="3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u="sng">
                <a:solidFill>
                  <a:schemeClr val="hlink"/>
                </a:solidFill>
                <a:hlinkClick r:id="rId3"/>
              </a:rPr>
              <a:t>Quality of </a:t>
            </a:r>
            <a:r>
              <a:rPr lang="en" sz="2600" u="sng">
                <a:solidFill>
                  <a:schemeClr val="hlink"/>
                </a:solidFill>
                <a:hlinkClick r:id="rId4"/>
              </a:rPr>
              <a:t>Mass videos</a:t>
            </a:r>
            <a:endParaRPr sz="2600">
              <a:solidFill>
                <a:schemeClr val="dk1"/>
              </a:solidFill>
            </a:endParaRPr>
          </a:p>
          <a:p>
            <a:pPr indent="-3937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" sz="2600">
                <a:solidFill>
                  <a:schemeClr val="dk1"/>
                </a:solidFill>
              </a:rPr>
              <a:t>Deliver quality and purpose in our telling of the story</a:t>
            </a:r>
            <a:endParaRPr sz="2600">
              <a:solidFill>
                <a:schemeClr val="dk1"/>
              </a:solidFill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1"/>
              </a:solidFill>
            </a:endParaRPr>
          </a:p>
          <a:p>
            <a:pPr indent="-3937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" sz="2600">
                <a:solidFill>
                  <a:schemeClr val="dk1"/>
                </a:solidFill>
              </a:rPr>
              <a:t>A quality product is a great way to tell the story of your parish</a:t>
            </a:r>
            <a:endParaRPr sz="2600">
              <a:solidFill>
                <a:schemeClr val="dk1"/>
              </a:solidFill>
            </a:endParaRPr>
          </a:p>
        </p:txBody>
      </p:sp>
      <p:pic>
        <p:nvPicPr>
          <p:cNvPr id="138" name="Google Shape;138;p24"/>
          <p:cNvPicPr preferRelativeResize="0"/>
          <p:nvPr/>
        </p:nvPicPr>
        <p:blipFill rotWithShape="1">
          <a:blip r:embed="rId5">
            <a:alphaModFix/>
          </a:blip>
          <a:srcRect b="11052" l="28407" r="19430" t="6221"/>
          <a:stretch/>
        </p:blipFill>
        <p:spPr>
          <a:xfrm>
            <a:off x="5827799" y="76225"/>
            <a:ext cx="3234575" cy="2885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4"/>
          <p:cNvSpPr txBox="1"/>
          <p:nvPr/>
        </p:nvSpPr>
        <p:spPr>
          <a:xfrm>
            <a:off x="1391725" y="243300"/>
            <a:ext cx="3000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</a:rPr>
              <a:t>St. John the Evangelist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 txBox="1"/>
          <p:nvPr>
            <p:ph idx="1" type="subTitle"/>
          </p:nvPr>
        </p:nvSpPr>
        <p:spPr>
          <a:xfrm>
            <a:off x="311700" y="2834125"/>
            <a:ext cx="8520600" cy="222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</a:t>
            </a:r>
            <a:r>
              <a:rPr lang="en">
                <a:solidFill>
                  <a:schemeClr val="dk1"/>
                </a:solidFill>
              </a:rPr>
              <a:t>istory Page </a:t>
            </a:r>
            <a:r>
              <a:rPr lang="en" sz="1648">
                <a:solidFill>
                  <a:schemeClr val="dk1"/>
                </a:solidFill>
              </a:rPr>
              <a:t>(lots of pics and sharing their recent transition)</a:t>
            </a:r>
            <a:endParaRPr sz="1648">
              <a:solidFill>
                <a:schemeClr val="dk1"/>
              </a:solidFill>
            </a:endParaRPr>
          </a:p>
          <a:p>
            <a:pPr indent="-4064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>
                <a:solidFill>
                  <a:schemeClr val="dk1"/>
                </a:solidFill>
              </a:rPr>
              <a:t>Looking to your past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4064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>
                <a:solidFill>
                  <a:schemeClr val="dk1"/>
                </a:solidFill>
              </a:rPr>
              <a:t>Look to the past to re-share, reminisce and renew something that tells the story today</a:t>
            </a:r>
            <a:br>
              <a:rPr lang="en">
                <a:solidFill>
                  <a:schemeClr val="dk1"/>
                </a:solidFill>
              </a:rPr>
            </a:br>
            <a:r>
              <a:rPr lang="en" sz="1623">
                <a:solidFill>
                  <a:schemeClr val="dk1"/>
                </a:solidFill>
              </a:rPr>
              <a:t>(current issue or reignition of something that went away for a time)</a:t>
            </a:r>
            <a:endParaRPr sz="1623">
              <a:solidFill>
                <a:schemeClr val="dk1"/>
              </a:solidFill>
            </a:endParaRPr>
          </a:p>
        </p:txBody>
      </p:sp>
      <p:pic>
        <p:nvPicPr>
          <p:cNvPr id="145" name="Google Shape;145;p25"/>
          <p:cNvPicPr preferRelativeResize="0"/>
          <p:nvPr/>
        </p:nvPicPr>
        <p:blipFill rotWithShape="1">
          <a:blip r:embed="rId3">
            <a:alphaModFix/>
          </a:blip>
          <a:srcRect b="9701" l="2487" r="10826" t="7379"/>
          <a:stretch/>
        </p:blipFill>
        <p:spPr>
          <a:xfrm>
            <a:off x="94075" y="95700"/>
            <a:ext cx="5089290" cy="273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5"/>
          <p:cNvSpPr txBox="1"/>
          <p:nvPr/>
        </p:nvSpPr>
        <p:spPr>
          <a:xfrm>
            <a:off x="5751775" y="941563"/>
            <a:ext cx="3000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</a:rPr>
              <a:t>Mother of Perpetual Help</a:t>
            </a:r>
            <a:endParaRPr b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 txBox="1"/>
          <p:nvPr>
            <p:ph idx="1" type="subTitle"/>
          </p:nvPr>
        </p:nvSpPr>
        <p:spPr>
          <a:xfrm>
            <a:off x="3982125" y="1414425"/>
            <a:ext cx="4850100" cy="30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Wednesday Table Reflections</a:t>
            </a:r>
            <a:endParaRPr>
              <a:solidFill>
                <a:schemeClr val="dk1"/>
              </a:solidFill>
            </a:endParaRPr>
          </a:p>
          <a:p>
            <a:pPr indent="-37973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It is easy to record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7973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Remind ministries and parishioners that they can record reflections, witness talks and event recaps that can be put to pictures and make a great way to tell the story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52" name="Google Shape;152;p26"/>
          <p:cNvPicPr preferRelativeResize="0"/>
          <p:nvPr/>
        </p:nvPicPr>
        <p:blipFill rotWithShape="1">
          <a:blip r:embed="rId3">
            <a:alphaModFix/>
          </a:blip>
          <a:srcRect b="19516" l="26842" r="27599" t="8917"/>
          <a:stretch/>
        </p:blipFill>
        <p:spPr>
          <a:xfrm>
            <a:off x="55150" y="66475"/>
            <a:ext cx="3284649" cy="2902349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6"/>
          <p:cNvSpPr txBox="1"/>
          <p:nvPr/>
        </p:nvSpPr>
        <p:spPr>
          <a:xfrm>
            <a:off x="4841800" y="146000"/>
            <a:ext cx="3000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</a:rPr>
              <a:t>Our Lady of Lourdes</a:t>
            </a:r>
            <a:endParaRPr b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"/>
          <p:cNvSpPr txBox="1"/>
          <p:nvPr>
            <p:ph idx="1" type="subTitle"/>
          </p:nvPr>
        </p:nvSpPr>
        <p:spPr>
          <a:xfrm>
            <a:off x="311700" y="2834125"/>
            <a:ext cx="8520600" cy="21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Prayer Network</a:t>
            </a:r>
            <a:endParaRPr>
              <a:solidFill>
                <a:schemeClr val="dk1"/>
              </a:solidFill>
            </a:endParaRPr>
          </a:p>
          <a:p>
            <a:pPr indent="-39306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You are there for others always as a parish</a:t>
            </a:r>
            <a:endParaRPr>
              <a:solidFill>
                <a:schemeClr val="dk1"/>
              </a:solidFill>
            </a:endParaRPr>
          </a:p>
          <a:p>
            <a:pPr indent="-39306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Being responsive and allowing the community to tell the story exactly the way God wants us to do so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59" name="Google Shape;159;p27"/>
          <p:cNvPicPr preferRelativeResize="0"/>
          <p:nvPr/>
        </p:nvPicPr>
        <p:blipFill rotWithShape="1">
          <a:blip r:embed="rId3">
            <a:alphaModFix/>
          </a:blip>
          <a:srcRect b="39521" l="29437" r="30739" t="7571"/>
          <a:stretch/>
        </p:blipFill>
        <p:spPr>
          <a:xfrm>
            <a:off x="84325" y="68125"/>
            <a:ext cx="3701468" cy="276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7"/>
          <p:cNvSpPr txBox="1"/>
          <p:nvPr/>
        </p:nvSpPr>
        <p:spPr>
          <a:xfrm>
            <a:off x="4946950" y="114332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</a:rPr>
              <a:t>St. Jude</a:t>
            </a:r>
            <a:endParaRPr b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8"/>
          <p:cNvSpPr txBox="1"/>
          <p:nvPr>
            <p:ph type="ctrTitle"/>
          </p:nvPr>
        </p:nvSpPr>
        <p:spPr>
          <a:xfrm>
            <a:off x="68107" y="0"/>
            <a:ext cx="9007800" cy="116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How Are You </a:t>
            </a:r>
            <a:r>
              <a:rPr b="1" lang="en" sz="3000"/>
              <a:t>Telling the Story of Your Parish?</a:t>
            </a:r>
            <a:endParaRPr b="1" sz="3000"/>
          </a:p>
        </p:txBody>
      </p:sp>
      <p:pic>
        <p:nvPicPr>
          <p:cNvPr id="166" name="Google Shape;166;p28"/>
          <p:cNvPicPr preferRelativeResize="0"/>
          <p:nvPr/>
        </p:nvPicPr>
        <p:blipFill rotWithShape="1">
          <a:blip r:embed="rId3">
            <a:alphaModFix/>
          </a:blip>
          <a:srcRect b="33474" l="33799" r="52197" t="44858"/>
          <a:stretch/>
        </p:blipFill>
        <p:spPr>
          <a:xfrm>
            <a:off x="3074312" y="1071575"/>
            <a:ext cx="2196961" cy="19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8"/>
          <p:cNvPicPr preferRelativeResize="0"/>
          <p:nvPr/>
        </p:nvPicPr>
        <p:blipFill rotWithShape="1">
          <a:blip r:embed="rId4">
            <a:alphaModFix/>
          </a:blip>
          <a:srcRect b="41940" l="40056" r="26770" t="13010"/>
          <a:stretch/>
        </p:blipFill>
        <p:spPr>
          <a:xfrm>
            <a:off x="6598375" y="1071575"/>
            <a:ext cx="2502902" cy="1911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8"/>
          <p:cNvPicPr preferRelativeResize="0"/>
          <p:nvPr/>
        </p:nvPicPr>
        <p:blipFill rotWithShape="1">
          <a:blip r:embed="rId5">
            <a:alphaModFix/>
          </a:blip>
          <a:srcRect b="21305" l="37423" r="46946" t="37252"/>
          <a:stretch/>
        </p:blipFill>
        <p:spPr>
          <a:xfrm>
            <a:off x="5293889" y="1071575"/>
            <a:ext cx="1281859" cy="19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8"/>
          <p:cNvPicPr preferRelativeResize="0"/>
          <p:nvPr/>
        </p:nvPicPr>
        <p:blipFill rotWithShape="1">
          <a:blip r:embed="rId6">
            <a:alphaModFix/>
          </a:blip>
          <a:srcRect b="20867" l="30300" r="30445" t="23006"/>
          <a:stretch/>
        </p:blipFill>
        <p:spPr>
          <a:xfrm>
            <a:off x="51050" y="3026300"/>
            <a:ext cx="2588027" cy="208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8"/>
          <p:cNvPicPr preferRelativeResize="0"/>
          <p:nvPr/>
        </p:nvPicPr>
        <p:blipFill rotWithShape="1">
          <a:blip r:embed="rId7">
            <a:alphaModFix/>
          </a:blip>
          <a:srcRect b="19516" l="57417" r="27598" t="64821"/>
          <a:stretch/>
        </p:blipFill>
        <p:spPr>
          <a:xfrm>
            <a:off x="267024" y="1349429"/>
            <a:ext cx="2784650" cy="1637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8"/>
          <p:cNvPicPr preferRelativeResize="0"/>
          <p:nvPr/>
        </p:nvPicPr>
        <p:blipFill rotWithShape="1">
          <a:blip r:embed="rId8">
            <a:alphaModFix/>
          </a:blip>
          <a:srcRect b="38659" l="17525" r="34471" t="12960"/>
          <a:stretch/>
        </p:blipFill>
        <p:spPr>
          <a:xfrm>
            <a:off x="4609274" y="3026300"/>
            <a:ext cx="3671849" cy="208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8"/>
          <p:cNvPicPr preferRelativeResize="0"/>
          <p:nvPr/>
        </p:nvPicPr>
        <p:blipFill rotWithShape="1">
          <a:blip r:embed="rId9">
            <a:alphaModFix/>
          </a:blip>
          <a:srcRect b="7975" l="32794" r="56848" t="71770"/>
          <a:stretch/>
        </p:blipFill>
        <p:spPr>
          <a:xfrm>
            <a:off x="2677998" y="3026300"/>
            <a:ext cx="1892342" cy="2081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type="ctrTitle"/>
          </p:nvPr>
        </p:nvSpPr>
        <p:spPr>
          <a:xfrm>
            <a:off x="40700" y="1513350"/>
            <a:ext cx="2782200" cy="90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St. Anthony </a:t>
            </a:r>
            <a:br>
              <a:rPr b="1" lang="en" sz="3000"/>
            </a:br>
            <a:r>
              <a:rPr b="1" lang="en" sz="3000"/>
              <a:t>on the Lake</a:t>
            </a:r>
            <a:endParaRPr b="1" sz="3000"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b="23743" l="15698" r="15173" t="13658"/>
          <a:stretch/>
        </p:blipFill>
        <p:spPr>
          <a:xfrm>
            <a:off x="2822900" y="358425"/>
            <a:ext cx="6321101" cy="321975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0" y="3578175"/>
            <a:ext cx="91440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7465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" sz="2300">
                <a:solidFill>
                  <a:schemeClr val="dk1"/>
                </a:solidFill>
              </a:rPr>
              <a:t>Showcase Your Staff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" sz="2300">
                <a:solidFill>
                  <a:schemeClr val="dk1"/>
                </a:solidFill>
              </a:rPr>
              <a:t>Finding Interesting Ways to Record Interviews with:</a:t>
            </a:r>
            <a:br>
              <a:rPr lang="en" sz="2300">
                <a:solidFill>
                  <a:schemeClr val="dk1"/>
                </a:solidFill>
              </a:rPr>
            </a:br>
            <a:r>
              <a:rPr lang="en" sz="2300">
                <a:solidFill>
                  <a:schemeClr val="dk1"/>
                </a:solidFill>
              </a:rPr>
              <a:t>staff | parishioners</a:t>
            </a:r>
            <a:endParaRPr sz="2300">
              <a:solidFill>
                <a:schemeClr val="dk1"/>
              </a:solidFill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(Anyone have a good process in place?)</a:t>
            </a: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type="ctrTitle"/>
          </p:nvPr>
        </p:nvSpPr>
        <p:spPr>
          <a:xfrm>
            <a:off x="40700" y="1513350"/>
            <a:ext cx="2782200" cy="90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St. Leonard</a:t>
            </a:r>
            <a:endParaRPr b="1" sz="3000"/>
          </a:p>
        </p:txBody>
      </p:sp>
      <p:sp>
        <p:nvSpPr>
          <p:cNvPr id="74" name="Google Shape;74;p15"/>
          <p:cNvSpPr txBox="1"/>
          <p:nvPr/>
        </p:nvSpPr>
        <p:spPr>
          <a:xfrm>
            <a:off x="0" y="3268425"/>
            <a:ext cx="91440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500">
                <a:solidFill>
                  <a:schemeClr val="dk1"/>
                </a:solidFill>
              </a:rPr>
              <a:t>Photos with captions…</a:t>
            </a:r>
            <a:br>
              <a:rPr lang="en" sz="2500">
                <a:solidFill>
                  <a:schemeClr val="dk1"/>
                </a:solidFill>
              </a:rPr>
            </a:br>
            <a:r>
              <a:rPr lang="en" sz="2500">
                <a:solidFill>
                  <a:schemeClr val="dk1"/>
                </a:solidFill>
              </a:rPr>
              <a:t>…set context… | …have a purpose…</a:t>
            </a:r>
            <a:br>
              <a:rPr lang="en" sz="2500">
                <a:solidFill>
                  <a:schemeClr val="dk1"/>
                </a:solidFill>
              </a:rPr>
            </a:br>
            <a:r>
              <a:rPr lang="en" sz="2500">
                <a:solidFill>
                  <a:schemeClr val="dk1"/>
                </a:solidFill>
              </a:rPr>
              <a:t>…when we post</a:t>
            </a:r>
            <a:endParaRPr sz="2500">
              <a:solidFill>
                <a:schemeClr val="dk1"/>
              </a:solidFill>
            </a:endParaRPr>
          </a:p>
          <a:p>
            <a:pPr indent="-3556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500">
                <a:solidFill>
                  <a:schemeClr val="dk1"/>
                </a:solidFill>
              </a:rPr>
              <a:t>Show and tell the why of your parish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 rotWithShape="1">
          <a:blip r:embed="rId3">
            <a:alphaModFix/>
          </a:blip>
          <a:srcRect b="25194" l="30419" r="31489" t="40689"/>
          <a:stretch/>
        </p:blipFill>
        <p:spPr>
          <a:xfrm>
            <a:off x="2748851" y="81100"/>
            <a:ext cx="6327025" cy="318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type="ctrTitle"/>
          </p:nvPr>
        </p:nvSpPr>
        <p:spPr>
          <a:xfrm>
            <a:off x="909000" y="515800"/>
            <a:ext cx="2782200" cy="90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St. Matthew Oak Creek</a:t>
            </a:r>
            <a:endParaRPr b="1" sz="3000"/>
          </a:p>
        </p:txBody>
      </p:sp>
      <p:sp>
        <p:nvSpPr>
          <p:cNvPr id="81" name="Google Shape;81;p16"/>
          <p:cNvSpPr txBox="1"/>
          <p:nvPr/>
        </p:nvSpPr>
        <p:spPr>
          <a:xfrm>
            <a:off x="0" y="1662300"/>
            <a:ext cx="4600200" cy="29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Pastor’s Notes Blog</a:t>
            </a:r>
            <a:endParaRPr sz="2000">
              <a:solidFill>
                <a:schemeClr val="dk1"/>
              </a:solidFill>
            </a:endParaRPr>
          </a:p>
          <a:p>
            <a:pPr indent="-32385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2300">
                <a:solidFill>
                  <a:schemeClr val="dk1"/>
                </a:solidFill>
              </a:rPr>
              <a:t>Fresh Material from…</a:t>
            </a:r>
            <a:br>
              <a:rPr lang="en" sz="2300">
                <a:solidFill>
                  <a:schemeClr val="dk1"/>
                </a:solidFill>
              </a:rPr>
            </a:br>
            <a:r>
              <a:rPr lang="en" sz="2300">
                <a:solidFill>
                  <a:schemeClr val="dk1"/>
                </a:solidFill>
              </a:rPr>
              <a:t>…our pastor</a:t>
            </a:r>
            <a:br>
              <a:rPr lang="en" sz="2300">
                <a:solidFill>
                  <a:schemeClr val="dk1"/>
                </a:solidFill>
              </a:rPr>
            </a:br>
            <a:r>
              <a:rPr lang="en" sz="2300">
                <a:solidFill>
                  <a:schemeClr val="dk1"/>
                </a:solidFill>
              </a:rPr>
              <a:t>…our bulletin</a:t>
            </a:r>
            <a:br>
              <a:rPr lang="en" sz="2300">
                <a:solidFill>
                  <a:schemeClr val="dk1"/>
                </a:solidFill>
              </a:rPr>
            </a:br>
            <a:r>
              <a:rPr lang="en" sz="2300">
                <a:solidFill>
                  <a:schemeClr val="dk1"/>
                </a:solidFill>
              </a:rPr>
              <a:t>…conversations with parishioners/staff</a:t>
            </a:r>
            <a:br>
              <a:rPr lang="en" sz="2300">
                <a:solidFill>
                  <a:schemeClr val="dk1"/>
                </a:solidFill>
              </a:rPr>
            </a:br>
            <a:r>
              <a:rPr lang="en" sz="2300">
                <a:solidFill>
                  <a:schemeClr val="dk1"/>
                </a:solidFill>
              </a:rPr>
              <a:t>…events</a:t>
            </a:r>
            <a:endParaRPr sz="2300">
              <a:solidFill>
                <a:schemeClr val="dk1"/>
              </a:solidFill>
            </a:endParaRPr>
          </a:p>
          <a:p>
            <a:pPr indent="-32385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2300">
                <a:solidFill>
                  <a:schemeClr val="dk1"/>
                </a:solidFill>
              </a:rPr>
              <a:t>So Invaluable to Tell the Story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 rotWithShape="1">
          <a:blip r:embed="rId3">
            <a:alphaModFix/>
          </a:blip>
          <a:srcRect b="48946" l="29234" r="35962" t="5925"/>
          <a:stretch/>
        </p:blipFill>
        <p:spPr>
          <a:xfrm>
            <a:off x="4643900" y="47050"/>
            <a:ext cx="4500101" cy="3282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idx="1" type="subTitle"/>
          </p:nvPr>
        </p:nvSpPr>
        <p:spPr>
          <a:xfrm>
            <a:off x="5602525" y="2877900"/>
            <a:ext cx="3508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 lnSpcReduction="20000"/>
          </a:bodyPr>
          <a:lstStyle/>
          <a:p>
            <a:pPr indent="-32639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G</a:t>
            </a:r>
            <a:r>
              <a:rPr lang="en">
                <a:solidFill>
                  <a:schemeClr val="dk1"/>
                </a:solidFill>
              </a:rPr>
              <a:t>et Local with Our Pics 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to Tell the Story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3">
            <a:alphaModFix/>
          </a:blip>
          <a:srcRect b="10860" l="23428" r="18567" t="6610"/>
          <a:stretch/>
        </p:blipFill>
        <p:spPr>
          <a:xfrm>
            <a:off x="5602525" y="48300"/>
            <a:ext cx="3508500" cy="2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 rotWithShape="1">
          <a:blip r:embed="rId4">
            <a:alphaModFix/>
          </a:blip>
          <a:srcRect b="18671" l="27461" r="37208" t="24367"/>
          <a:stretch/>
        </p:blipFill>
        <p:spPr>
          <a:xfrm>
            <a:off x="24425" y="26025"/>
            <a:ext cx="3096376" cy="280810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/>
          <p:nvPr>
            <p:ph type="ctrTitle"/>
          </p:nvPr>
        </p:nvSpPr>
        <p:spPr>
          <a:xfrm>
            <a:off x="3120800" y="472000"/>
            <a:ext cx="2481600" cy="90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St. John XXIII</a:t>
            </a:r>
            <a:endParaRPr b="1" sz="3000"/>
          </a:p>
        </p:txBody>
      </p:sp>
      <p:sp>
        <p:nvSpPr>
          <p:cNvPr id="91" name="Google Shape;91;p17"/>
          <p:cNvSpPr txBox="1"/>
          <p:nvPr/>
        </p:nvSpPr>
        <p:spPr>
          <a:xfrm>
            <a:off x="0" y="2856400"/>
            <a:ext cx="4779900" cy="16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J</a:t>
            </a:r>
            <a:r>
              <a:rPr lang="en" sz="1900">
                <a:solidFill>
                  <a:schemeClr val="dk1"/>
                </a:solidFill>
              </a:rPr>
              <a:t>oke of the Day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Breaking up our Mass videos to use… </a:t>
            </a:r>
            <a:br>
              <a:rPr lang="en" sz="1900">
                <a:solidFill>
                  <a:schemeClr val="dk1"/>
                </a:solidFill>
              </a:rPr>
            </a:br>
            <a:r>
              <a:rPr lang="en" sz="1900">
                <a:solidFill>
                  <a:schemeClr val="dk1"/>
                </a:solidFill>
              </a:rPr>
              <a:t>…little segments of  homilies </a:t>
            </a:r>
            <a:br>
              <a:rPr lang="en" sz="1900">
                <a:solidFill>
                  <a:schemeClr val="dk1"/>
                </a:solidFill>
              </a:rPr>
            </a:br>
            <a:r>
              <a:rPr lang="en" sz="1900">
                <a:solidFill>
                  <a:schemeClr val="dk1"/>
                </a:solidFill>
              </a:rPr>
              <a:t>…witness talks</a:t>
            </a:r>
            <a:br>
              <a:rPr lang="en" sz="1900">
                <a:solidFill>
                  <a:schemeClr val="dk1"/>
                </a:solidFill>
              </a:rPr>
            </a:br>
            <a:r>
              <a:rPr lang="en" sz="1900">
                <a:solidFill>
                  <a:schemeClr val="dk1"/>
                </a:solidFill>
              </a:rPr>
              <a:t>…incidentals in Mass to tell the story</a:t>
            </a:r>
            <a:endParaRPr sz="5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idx="1" type="subTitle"/>
          </p:nvPr>
        </p:nvSpPr>
        <p:spPr>
          <a:xfrm>
            <a:off x="21075" y="124875"/>
            <a:ext cx="6000000" cy="497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St. John Vianney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Individual pages for Events</a:t>
            </a:r>
            <a:endParaRPr sz="2100">
              <a:solidFill>
                <a:schemeClr val="dk1"/>
              </a:solidFill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Facebook events </a:t>
            </a:r>
            <a:r>
              <a:rPr lang="en" sz="1300">
                <a:solidFill>
                  <a:schemeClr val="dk1"/>
                </a:solidFill>
              </a:rPr>
              <a:t>(Successes?)</a:t>
            </a:r>
            <a:endParaRPr sz="1300">
              <a:solidFill>
                <a:schemeClr val="dk1"/>
              </a:solidFill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-36195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Specific Places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To Easily Direct</a:t>
            </a:r>
            <a:br>
              <a:rPr lang="en" sz="2100">
                <a:solidFill>
                  <a:schemeClr val="dk1"/>
                </a:solidFill>
              </a:rPr>
            </a:br>
            <a:r>
              <a:rPr lang="en" sz="1300">
                <a:solidFill>
                  <a:schemeClr val="dk1"/>
                </a:solidFill>
              </a:rPr>
              <a:t>(to mission trip, parish renewal, events, etc.) </a:t>
            </a:r>
            <a:endParaRPr sz="1300">
              <a:solidFill>
                <a:schemeClr val="dk1"/>
              </a:solidFill>
            </a:endParaRPr>
          </a:p>
          <a:p>
            <a:pPr indent="-36195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Giving Clear and Simple Paths</a:t>
            </a:r>
            <a:br>
              <a:rPr lang="en" sz="2100">
                <a:solidFill>
                  <a:schemeClr val="dk1"/>
                </a:solidFill>
              </a:rPr>
            </a:br>
            <a:r>
              <a:rPr lang="en" sz="2100">
                <a:solidFill>
                  <a:schemeClr val="dk1"/>
                </a:solidFill>
              </a:rPr>
              <a:t>to access your church</a:t>
            </a:r>
            <a:endParaRPr sz="2100">
              <a:solidFill>
                <a:schemeClr val="dk1"/>
              </a:solidFill>
            </a:endParaRPr>
          </a:p>
        </p:txBody>
      </p:sp>
      <p:pic>
        <p:nvPicPr>
          <p:cNvPr id="97" name="Google Shape;97;p18"/>
          <p:cNvPicPr preferRelativeResize="0"/>
          <p:nvPr/>
        </p:nvPicPr>
        <p:blipFill rotWithShape="1">
          <a:blip r:embed="rId3">
            <a:alphaModFix/>
          </a:blip>
          <a:srcRect b="4912" l="28089" r="29485" t="6087"/>
          <a:stretch/>
        </p:blipFill>
        <p:spPr>
          <a:xfrm>
            <a:off x="6055100" y="124875"/>
            <a:ext cx="3031572" cy="497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>
            <p:ph idx="1" type="subTitle"/>
          </p:nvPr>
        </p:nvSpPr>
        <p:spPr>
          <a:xfrm>
            <a:off x="311700" y="2834125"/>
            <a:ext cx="8520600" cy="223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Happy N</a:t>
            </a:r>
            <a:r>
              <a:rPr lang="en">
                <a:solidFill>
                  <a:schemeClr val="dk1"/>
                </a:solidFill>
              </a:rPr>
              <a:t>ew Year Graphic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7973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For any ask or pitch you make on your social acct, you should have 8 enrichment, things you can use, etc. posts. 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7973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We need the beauty of Christ and power of God told in every aspect of our parish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3" name="Google Shape;103;p19"/>
          <p:cNvSpPr txBox="1"/>
          <p:nvPr/>
        </p:nvSpPr>
        <p:spPr>
          <a:xfrm>
            <a:off x="1832288" y="0"/>
            <a:ext cx="5276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800">
                <a:solidFill>
                  <a:schemeClr val="dk1"/>
                </a:solidFill>
              </a:rPr>
              <a:t>St. James Menomonee Falls</a:t>
            </a:r>
            <a:endParaRPr b="1"/>
          </a:p>
        </p:txBody>
      </p:sp>
      <p:pic>
        <p:nvPicPr>
          <p:cNvPr id="104" name="Google Shape;104;p19"/>
          <p:cNvPicPr preferRelativeResize="0"/>
          <p:nvPr/>
        </p:nvPicPr>
        <p:blipFill rotWithShape="1">
          <a:blip r:embed="rId3">
            <a:alphaModFix/>
          </a:blip>
          <a:srcRect b="0" l="1936" r="2661" t="0"/>
          <a:stretch/>
        </p:blipFill>
        <p:spPr>
          <a:xfrm>
            <a:off x="108675" y="584950"/>
            <a:ext cx="8723626" cy="206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/>
          <p:nvPr>
            <p:ph idx="1" type="subTitle"/>
          </p:nvPr>
        </p:nvSpPr>
        <p:spPr>
          <a:xfrm>
            <a:off x="311700" y="71350"/>
            <a:ext cx="3928200" cy="502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Resurrection Allenton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St. Peter Slinger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St. Lawrence Hartford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BBQ Bible &amp; Beer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Creativity with Titles</a:t>
            </a:r>
            <a:endParaRPr>
              <a:solidFill>
                <a:schemeClr val="dk1"/>
              </a:solidFill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93065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3100"/>
              <a:buChar char="●"/>
            </a:pPr>
            <a:r>
              <a:rPr lang="en" sz="2475">
                <a:solidFill>
                  <a:schemeClr val="dk1"/>
                </a:solidFill>
              </a:rPr>
              <a:t>Not just inside our parish </a:t>
            </a:r>
            <a:br>
              <a:rPr lang="en" sz="2475">
                <a:solidFill>
                  <a:schemeClr val="dk1"/>
                </a:solidFill>
              </a:rPr>
            </a:br>
            <a:r>
              <a:rPr lang="en" sz="1830">
                <a:solidFill>
                  <a:schemeClr val="dk1"/>
                </a:solidFill>
              </a:rPr>
              <a:t>(with events and telling the story)</a:t>
            </a:r>
            <a:endParaRPr sz="183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93065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Press releases</a:t>
            </a:r>
            <a:endParaRPr>
              <a:solidFill>
                <a:schemeClr val="dk1"/>
              </a:solidFill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90128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2750">
                <a:solidFill>
                  <a:schemeClr val="dk1"/>
                </a:solidFill>
              </a:rPr>
              <a:t>Tell the story without using churchy words!</a:t>
            </a:r>
            <a:endParaRPr sz="2750">
              <a:solidFill>
                <a:schemeClr val="dk1"/>
              </a:solidFill>
            </a:endParaRPr>
          </a:p>
        </p:txBody>
      </p:sp>
      <p:pic>
        <p:nvPicPr>
          <p:cNvPr id="110" name="Google Shape;110;p20"/>
          <p:cNvPicPr preferRelativeResize="0"/>
          <p:nvPr/>
        </p:nvPicPr>
        <p:blipFill rotWithShape="1">
          <a:blip r:embed="rId3">
            <a:alphaModFix/>
          </a:blip>
          <a:srcRect b="7395" l="16368" r="42474" t="7207"/>
          <a:stretch/>
        </p:blipFill>
        <p:spPr>
          <a:xfrm>
            <a:off x="4527125" y="71350"/>
            <a:ext cx="4307103" cy="5026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/>
          <p:nvPr>
            <p:ph idx="1" type="subTitle"/>
          </p:nvPr>
        </p:nvSpPr>
        <p:spPr>
          <a:xfrm>
            <a:off x="311700" y="2834125"/>
            <a:ext cx="8520600" cy="230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Jesus throwing out the peace signs</a:t>
            </a:r>
            <a:endParaRPr b="1">
              <a:solidFill>
                <a:schemeClr val="dk1"/>
              </a:solidFill>
            </a:endParaRPr>
          </a:p>
          <a:p>
            <a:pPr indent="-32639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Find fun ways to say something </a:t>
            </a:r>
            <a:r>
              <a:rPr lang="en">
                <a:solidFill>
                  <a:schemeClr val="dk1"/>
                </a:solidFill>
              </a:rPr>
              <a:t>about</a:t>
            </a:r>
            <a:r>
              <a:rPr lang="en">
                <a:solidFill>
                  <a:schemeClr val="dk1"/>
                </a:solidFill>
              </a:rPr>
              <a:t> our </a:t>
            </a:r>
            <a:r>
              <a:rPr lang="en">
                <a:solidFill>
                  <a:schemeClr val="dk1"/>
                </a:solidFill>
              </a:rPr>
              <a:t>parish</a:t>
            </a:r>
            <a:endParaRPr>
              <a:solidFill>
                <a:schemeClr val="dk1"/>
              </a:solidFill>
            </a:endParaRPr>
          </a:p>
          <a:p>
            <a:pPr indent="-32639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T</a:t>
            </a:r>
            <a:r>
              <a:rPr lang="en">
                <a:solidFill>
                  <a:schemeClr val="dk1"/>
                </a:solidFill>
              </a:rPr>
              <a:t>hink creatively</a:t>
            </a:r>
            <a:endParaRPr>
              <a:solidFill>
                <a:schemeClr val="dk1"/>
              </a:solidFill>
            </a:endParaRPr>
          </a:p>
          <a:p>
            <a:pPr indent="-32639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How something might be funny or </a:t>
            </a:r>
            <a:r>
              <a:rPr lang="en">
                <a:solidFill>
                  <a:schemeClr val="dk1"/>
                </a:solidFill>
              </a:rPr>
              <a:t>ignite</a:t>
            </a:r>
            <a:r>
              <a:rPr lang="en">
                <a:solidFill>
                  <a:schemeClr val="dk1"/>
                </a:solidFill>
              </a:rPr>
              <a:t> an emotion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Kudoboard</a:t>
            </a:r>
            <a:endParaRPr b="1">
              <a:solidFill>
                <a:schemeClr val="dk1"/>
              </a:solidFill>
            </a:endParaRPr>
          </a:p>
          <a:p>
            <a:pPr indent="-32639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>
                <a:solidFill>
                  <a:schemeClr val="dk1"/>
                </a:solidFill>
              </a:rPr>
              <a:t>Create outlets for people to tell the story</a:t>
            </a:r>
            <a:endParaRPr>
              <a:solidFill>
                <a:schemeClr val="dk1"/>
              </a:solidFill>
            </a:endParaRPr>
          </a:p>
          <a:p>
            <a:pPr indent="-32639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08108"/>
              <a:buChar char="●"/>
            </a:pPr>
            <a:r>
              <a:rPr lang="en">
                <a:solidFill>
                  <a:schemeClr val="dk1"/>
                </a:solidFill>
              </a:rPr>
              <a:t>Two question form with a QR Code</a:t>
            </a:r>
            <a:br>
              <a:rPr lang="en">
                <a:solidFill>
                  <a:schemeClr val="dk1"/>
                </a:solidFill>
              </a:rPr>
            </a:br>
            <a:r>
              <a:rPr lang="en" sz="1345">
                <a:solidFill>
                  <a:schemeClr val="dk1"/>
                </a:solidFill>
              </a:rPr>
              <a:t>(for an event, on your weekly email, for your mission trip, etc.)</a:t>
            </a:r>
            <a:endParaRPr sz="1345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16" name="Google Shape;116;p21"/>
          <p:cNvPicPr preferRelativeResize="0"/>
          <p:nvPr/>
        </p:nvPicPr>
        <p:blipFill rotWithShape="1">
          <a:blip r:embed="rId3">
            <a:alphaModFix/>
          </a:blip>
          <a:srcRect b="29709" l="11800" r="21533" t="22192"/>
          <a:stretch/>
        </p:blipFill>
        <p:spPr>
          <a:xfrm>
            <a:off x="4175900" y="61625"/>
            <a:ext cx="4940001" cy="200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1"/>
          <p:cNvPicPr preferRelativeResize="0"/>
          <p:nvPr/>
        </p:nvPicPr>
        <p:blipFill rotWithShape="1">
          <a:blip r:embed="rId4">
            <a:alphaModFix/>
          </a:blip>
          <a:srcRect b="16794" l="17223" r="17659" t="14824"/>
          <a:stretch/>
        </p:blipFill>
        <p:spPr>
          <a:xfrm>
            <a:off x="45425" y="61625"/>
            <a:ext cx="4082673" cy="2411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1"/>
          <p:cNvSpPr txBox="1"/>
          <p:nvPr/>
        </p:nvSpPr>
        <p:spPr>
          <a:xfrm>
            <a:off x="4175850" y="2097300"/>
            <a:ext cx="4940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</a:rPr>
              <a:t>Queen of Apostles</a:t>
            </a:r>
            <a:endParaRPr b="1"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